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314" r:id="rId3"/>
    <p:sldId id="325" r:id="rId4"/>
    <p:sldId id="324" r:id="rId5"/>
    <p:sldId id="326" r:id="rId6"/>
    <p:sldId id="327" r:id="rId7"/>
    <p:sldId id="321" r:id="rId8"/>
    <p:sldId id="287" r:id="rId9"/>
    <p:sldId id="288" r:id="rId10"/>
    <p:sldId id="289" r:id="rId11"/>
    <p:sldId id="290" r:id="rId12"/>
    <p:sldId id="291" r:id="rId13"/>
    <p:sldId id="293" r:id="rId14"/>
    <p:sldId id="294" r:id="rId15"/>
    <p:sldId id="297" r:id="rId16"/>
    <p:sldId id="323" r:id="rId17"/>
    <p:sldId id="328" r:id="rId18"/>
    <p:sldId id="329" r:id="rId19"/>
    <p:sldId id="300" r:id="rId20"/>
    <p:sldId id="299" r:id="rId21"/>
    <p:sldId id="301" r:id="rId22"/>
    <p:sldId id="302" r:id="rId23"/>
    <p:sldId id="33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E3F"/>
    <a:srgbClr val="6AB244"/>
    <a:srgbClr val="6BA244"/>
    <a:srgbClr val="678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065" autoAdjust="0"/>
  </p:normalViewPr>
  <p:slideViewPr>
    <p:cSldViewPr snapToGrid="0">
      <p:cViewPr varScale="1">
        <p:scale>
          <a:sx n="59" d="100"/>
          <a:sy n="59" d="100"/>
        </p:scale>
        <p:origin x="924" y="-2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421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69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026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121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278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1481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294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287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387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905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213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3E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5D9B9-E9E1-4C06-B038-F40DE82BBDC0}" type="datetimeFigureOut">
              <a:rPr lang="sv-SE" smtClean="0"/>
              <a:t>2025-09-23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C541F-96E9-4043-8CCD-4E88787E53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44966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Människoansikte, vinter, jul, person&#10;&#10;Automatiskt genererad beskrivning">
            <a:extLst>
              <a:ext uri="{FF2B5EF4-FFF2-40B4-BE49-F238E27FC236}">
                <a16:creationId xmlns:a16="http://schemas.microsoft.com/office/drawing/2014/main" id="{F0759B79-98CC-FA4E-E984-73A67BB9C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39" y="537907"/>
            <a:ext cx="5052884" cy="523195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AE8DC3-8610-2982-D7E1-9EEF2171A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609" y="3044392"/>
            <a:ext cx="2500604" cy="1007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4800" dirty="0">
                <a:latin typeface="Raleway" pitchFamily="2" charset="0"/>
              </a:rPr>
              <a:t>LIVETS</a:t>
            </a:r>
            <a:br>
              <a:rPr lang="sv-SE" sz="4400" dirty="0">
                <a:solidFill>
                  <a:srgbClr val="6BA244"/>
                </a:solidFill>
                <a:latin typeface="Raleway" pitchFamily="2" charset="0"/>
              </a:rPr>
            </a:br>
            <a:br>
              <a:rPr lang="sv-SE" sz="4400" dirty="0">
                <a:solidFill>
                  <a:srgbClr val="6BA244"/>
                </a:solidFill>
                <a:latin typeface="Raleway" pitchFamily="2" charset="0"/>
              </a:rPr>
            </a:br>
            <a:endParaRPr lang="sv-SE" sz="4400" dirty="0">
              <a:solidFill>
                <a:srgbClr val="6BA244"/>
              </a:solidFill>
              <a:latin typeface="Raleway" pitchFamily="2" charset="0"/>
            </a:endParaRP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B5211985-166E-A52C-D9F1-AF567A15390C}"/>
              </a:ext>
            </a:extLst>
          </p:cNvPr>
          <p:cNvSpPr txBox="1">
            <a:spLocks/>
          </p:cNvSpPr>
          <p:nvPr/>
        </p:nvSpPr>
        <p:spPr>
          <a:xfrm>
            <a:off x="8529823" y="3043086"/>
            <a:ext cx="2992016" cy="10079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4800" dirty="0">
                <a:latin typeface="Raleway" pitchFamily="2" charset="0"/>
              </a:rPr>
              <a:t>SÖNDAG</a:t>
            </a:r>
            <a:br>
              <a:rPr lang="sv-SE" sz="4400" dirty="0">
                <a:latin typeface="Raleway" pitchFamily="2" charset="0"/>
              </a:rPr>
            </a:br>
            <a:br>
              <a:rPr lang="sv-SE" sz="4400" dirty="0">
                <a:solidFill>
                  <a:srgbClr val="6BA244"/>
                </a:solidFill>
                <a:latin typeface="Raleway" pitchFamily="2" charset="0"/>
              </a:rPr>
            </a:br>
            <a:endParaRPr lang="sv-SE" sz="4400" dirty="0">
              <a:solidFill>
                <a:srgbClr val="6BA244"/>
              </a:solidFill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49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8096A784-C81E-40EF-0895-BC79D7286CDD}"/>
              </a:ext>
            </a:extLst>
          </p:cNvPr>
          <p:cNvSpPr txBox="1"/>
          <p:nvPr/>
        </p:nvSpPr>
        <p:spPr>
          <a:xfrm>
            <a:off x="1135747" y="2879500"/>
            <a:ext cx="5762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latin typeface="Raleway" pitchFamily="2" charset="0"/>
              </a:rPr>
              <a:t>Det ingår i kristen tro att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1BB36386-EB7E-8392-8736-55E629876C9D}"/>
              </a:ext>
            </a:extLst>
          </p:cNvPr>
          <p:cNvSpPr txBox="1"/>
          <p:nvPr/>
        </p:nvSpPr>
        <p:spPr>
          <a:xfrm>
            <a:off x="1135747" y="3341165"/>
            <a:ext cx="7545197" cy="171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2000" kern="100" dirty="0">
                <a:effectLst/>
                <a:latin typeface="Raleway" panose="020B000303010106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människan är skapad till Guds avbild</a:t>
            </a:r>
            <a:br>
              <a:rPr lang="sv-SE" sz="2000" kern="100" dirty="0">
                <a:effectLst/>
                <a:latin typeface="Raleway" panose="020B000303010106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sv-SE" sz="2000" kern="100" dirty="0">
                <a:effectLst/>
                <a:latin typeface="Raleway" panose="020B000303010106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med ett okränkbart värde</a:t>
            </a:r>
          </a:p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2000" kern="100" dirty="0">
                <a:effectLst/>
                <a:latin typeface="Raleway" panose="020B000303010106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 ska älska vår nästa som oss själva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v-SE" sz="2000" kern="100" dirty="0">
                <a:effectLst/>
                <a:latin typeface="Raleway" panose="020B000303010106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vi ska värna och skydda den som är</a:t>
            </a:r>
            <a:br>
              <a:rPr lang="sv-SE" sz="2000" kern="100" dirty="0">
                <a:effectLst/>
                <a:latin typeface="Raleway" panose="020B000303010106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sv-SE" sz="2000" kern="100" dirty="0">
                <a:effectLst/>
                <a:latin typeface="Raleway" panose="020B000303010106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svag och inte kan värna sig själv.</a:t>
            </a:r>
            <a:endParaRPr lang="sv-SE" sz="2000" kern="100" dirty="0">
              <a:effectLst/>
              <a:latin typeface="Raleway" panose="020B00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Bildobjekt 2" descr="En bild som visar Människoansikte, person, klädsel, hud&#10;&#10;AI-genererat innehåll kan vara felaktigt.">
            <a:extLst>
              <a:ext uri="{FF2B5EF4-FFF2-40B4-BE49-F238E27FC236}">
                <a16:creationId xmlns:a16="http://schemas.microsoft.com/office/drawing/2014/main" id="{9EA2DCCF-9A99-CA3E-57F4-56E54ADC0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/>
          <a:stretch/>
        </p:blipFill>
        <p:spPr>
          <a:xfrm>
            <a:off x="6285296" y="0"/>
            <a:ext cx="6339841" cy="68580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573268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2B5E8-5938-AC14-F341-D2CC89697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BB3ED63E-EF2E-9253-6A80-CB13B7346F5D}"/>
              </a:ext>
            </a:extLst>
          </p:cNvPr>
          <p:cNvSpPr txBox="1"/>
          <p:nvPr/>
        </p:nvSpPr>
        <p:spPr>
          <a:xfrm>
            <a:off x="4625573" y="755864"/>
            <a:ext cx="2742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latin typeface="Raleway" pitchFamily="2" charset="0"/>
              </a:rPr>
              <a:t>Varför </a:t>
            </a:r>
            <a:r>
              <a:rPr lang="sv-SE" sz="2800" b="1" dirty="0" err="1">
                <a:latin typeface="Raleway" pitchFamily="2" charset="0"/>
              </a:rPr>
              <a:t>prolife</a:t>
            </a:r>
            <a:r>
              <a:rPr lang="sv-SE" sz="2800" b="1" dirty="0">
                <a:latin typeface="Raleway" pitchFamily="2" charset="0"/>
              </a:rPr>
              <a:t>?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4358D275-077F-120B-CF22-4CF43B416034}"/>
              </a:ext>
            </a:extLst>
          </p:cNvPr>
          <p:cNvSpPr txBox="1"/>
          <p:nvPr/>
        </p:nvSpPr>
        <p:spPr>
          <a:xfrm>
            <a:off x="852975" y="2692619"/>
            <a:ext cx="7545197" cy="69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sv-SE" sz="1800" kern="100" dirty="0">
              <a:effectLst/>
              <a:latin typeface="Raleway" panose="020B00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sv-SE" sz="2000" kern="100" dirty="0">
              <a:effectLst/>
              <a:latin typeface="Raleway" panose="020B00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Bildobjekt 1" descr="En bild som visar person, inomhus, konst&#10;&#10;Automatiskt genererad beskrivning">
            <a:extLst>
              <a:ext uri="{FF2B5EF4-FFF2-40B4-BE49-F238E27FC236}">
                <a16:creationId xmlns:a16="http://schemas.microsoft.com/office/drawing/2014/main" id="{B2B06E18-5F52-1C06-FB63-7388C9083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08" y="1566146"/>
            <a:ext cx="4023728" cy="402372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4" name="Bildobjekt 3" descr="En bild som visar handskrift, papper, text, Publikation&#10;&#10;Automatiskt genererad beskrivning">
            <a:extLst>
              <a:ext uri="{FF2B5EF4-FFF2-40B4-BE49-F238E27FC236}">
                <a16:creationId xmlns:a16="http://schemas.microsoft.com/office/drawing/2014/main" id="{3124693D-83AF-DE09-1588-E5B617700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7529"/>
            <a:ext cx="4465194" cy="446519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4CF001E-8CC8-0C40-98A8-D42FB0F38918}"/>
              </a:ext>
            </a:extLst>
          </p:cNvPr>
          <p:cNvSpPr txBox="1"/>
          <p:nvPr/>
        </p:nvSpPr>
        <p:spPr>
          <a:xfrm>
            <a:off x="4552050" y="5622180"/>
            <a:ext cx="384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Raleway" panose="020B0003030101060003" pitchFamily="34" charset="0"/>
              </a:rPr>
              <a:t>Vetenskapen och Bibeln</a:t>
            </a:r>
          </a:p>
        </p:txBody>
      </p:sp>
    </p:spTree>
    <p:extLst>
      <p:ext uri="{BB962C8B-B14F-4D97-AF65-F5344CB8AC3E}">
        <p14:creationId xmlns:p14="http://schemas.microsoft.com/office/powerpoint/2010/main" val="2665744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472C8-43B0-E425-2DA6-56EC64CD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handskrift, papper, text, Publikation&#10;&#10;Automatiskt genererad beskrivning">
            <a:extLst>
              <a:ext uri="{FF2B5EF4-FFF2-40B4-BE49-F238E27FC236}">
                <a16:creationId xmlns:a16="http://schemas.microsoft.com/office/drawing/2014/main" id="{462A0CA4-C6E7-9DCD-7025-A3204C60E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28" y="1170458"/>
            <a:ext cx="4786605" cy="478660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54DAAEB-F450-5581-E3A0-EA898AE310C7}"/>
              </a:ext>
            </a:extLst>
          </p:cNvPr>
          <p:cNvSpPr txBox="1"/>
          <p:nvPr/>
        </p:nvSpPr>
        <p:spPr>
          <a:xfrm>
            <a:off x="5868954" y="2030246"/>
            <a:ext cx="3864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latin typeface="Raleway" pitchFamily="2" charset="0"/>
              </a:rPr>
              <a:t>Ps 139: 13-16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40BBE7C1-BA8F-2809-5B7B-197B652963CA}"/>
              </a:ext>
            </a:extLst>
          </p:cNvPr>
          <p:cNvSpPr txBox="1"/>
          <p:nvPr/>
        </p:nvSpPr>
        <p:spPr>
          <a:xfrm>
            <a:off x="5868954" y="2553466"/>
            <a:ext cx="4786605" cy="244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Du har skapat mina njurar, du vävde mig</a:t>
            </a:r>
            <a:b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 moderlivet. Jag tackar dig för att jag är så underbart skapad. Underbara är dina verk, min själ vet det så väl. Benen i min kropp var inte osynliga för dig när jag formades i det fördolda, när jag bildades i jordens</a:t>
            </a:r>
            <a:b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djup. Dina ögon såg mig när jag bara var</a:t>
            </a:r>
            <a:b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ett foster …”.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B985215-32B8-96F4-0BD5-47657026FC0A}"/>
              </a:ext>
            </a:extLst>
          </p:cNvPr>
          <p:cNvSpPr txBox="1"/>
          <p:nvPr/>
        </p:nvSpPr>
        <p:spPr>
          <a:xfrm>
            <a:off x="8888107" y="4997853"/>
            <a:ext cx="2818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Raleway" pitchFamily="2" charset="0"/>
              </a:rPr>
              <a:t>David</a:t>
            </a:r>
          </a:p>
        </p:txBody>
      </p:sp>
    </p:spTree>
    <p:extLst>
      <p:ext uri="{BB962C8B-B14F-4D97-AF65-F5344CB8AC3E}">
        <p14:creationId xmlns:p14="http://schemas.microsoft.com/office/powerpoint/2010/main" val="1895403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C27F8-BC24-88D7-B25B-88FB4411F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handskrift, papper, text, Publikation&#10;&#10;Automatiskt genererad beskrivning">
            <a:extLst>
              <a:ext uri="{FF2B5EF4-FFF2-40B4-BE49-F238E27FC236}">
                <a16:creationId xmlns:a16="http://schemas.microsoft.com/office/drawing/2014/main" id="{BB637F3B-2233-E253-8007-737970B24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28" y="1170458"/>
            <a:ext cx="4786605" cy="478660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4035D6A-9392-6CE3-003F-7CB9C29C5F7E}"/>
              </a:ext>
            </a:extLst>
          </p:cNvPr>
          <p:cNvSpPr txBox="1"/>
          <p:nvPr/>
        </p:nvSpPr>
        <p:spPr>
          <a:xfrm>
            <a:off x="5868954" y="2030246"/>
            <a:ext cx="3864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err="1">
                <a:latin typeface="Raleway" pitchFamily="2" charset="0"/>
              </a:rPr>
              <a:t>Jer</a:t>
            </a:r>
            <a:r>
              <a:rPr lang="sv-SE" sz="2800" b="1" dirty="0">
                <a:latin typeface="Raleway" pitchFamily="2" charset="0"/>
              </a:rPr>
              <a:t> 1:4-5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F429C57-6213-E517-984C-414F82CDE5CD}"/>
              </a:ext>
            </a:extLst>
          </p:cNvPr>
          <p:cNvSpPr txBox="1"/>
          <p:nvPr/>
        </p:nvSpPr>
        <p:spPr>
          <a:xfrm>
            <a:off x="5868954" y="2553466"/>
            <a:ext cx="4301413" cy="1954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Herrens ord kom till mig. Han sade: </a:t>
            </a:r>
            <a:b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Innan jag formade dig i moderlivet utvalde jag dig, och innan du kom fram ur modersskötet helgade jag dig. Jag satte dig till profet för folken.”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-SE" sz="1800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7EBAE0D-D2DB-FA5E-2E45-C58940E265AC}"/>
              </a:ext>
            </a:extLst>
          </p:cNvPr>
          <p:cNvSpPr txBox="1"/>
          <p:nvPr/>
        </p:nvSpPr>
        <p:spPr>
          <a:xfrm>
            <a:off x="8360071" y="4311777"/>
            <a:ext cx="2818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Raleway" pitchFamily="2" charset="0"/>
              </a:rPr>
              <a:t>Jeremia</a:t>
            </a:r>
          </a:p>
        </p:txBody>
      </p:sp>
    </p:spTree>
    <p:extLst>
      <p:ext uri="{BB962C8B-B14F-4D97-AF65-F5344CB8AC3E}">
        <p14:creationId xmlns:p14="http://schemas.microsoft.com/office/powerpoint/2010/main" val="375551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6A06E-48FB-7947-469E-2081AD214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handskrift, papper, text, Publikation&#10;&#10;Automatiskt genererad beskrivning">
            <a:extLst>
              <a:ext uri="{FF2B5EF4-FFF2-40B4-BE49-F238E27FC236}">
                <a16:creationId xmlns:a16="http://schemas.microsoft.com/office/drawing/2014/main" id="{36CEF9F1-8E52-E62A-C49E-B4D31EDB7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28" y="1170458"/>
            <a:ext cx="4786605" cy="478660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A789039-EF59-C90F-CC80-CB3634E04E53}"/>
              </a:ext>
            </a:extLst>
          </p:cNvPr>
          <p:cNvSpPr txBox="1"/>
          <p:nvPr/>
        </p:nvSpPr>
        <p:spPr>
          <a:xfrm>
            <a:off x="5952931" y="2123552"/>
            <a:ext cx="3864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latin typeface="Raleway" pitchFamily="2" charset="0"/>
              </a:rPr>
              <a:t>Gal 1:15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963BFA0F-A0B0-D5A6-6A07-1B9A02AF466A}"/>
              </a:ext>
            </a:extLst>
          </p:cNvPr>
          <p:cNvSpPr txBox="1"/>
          <p:nvPr/>
        </p:nvSpPr>
        <p:spPr>
          <a:xfrm>
            <a:off x="5952931" y="2646772"/>
            <a:ext cx="3387012" cy="1361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sv-SE" sz="1800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Men han som utvalde mig redan i moderlivet och som kallade mig genom sin nåd …”</a:t>
            </a: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sv-SE" sz="1800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6A19DFA-B225-177B-97CF-E02E9FEF64F5}"/>
              </a:ext>
            </a:extLst>
          </p:cNvPr>
          <p:cNvSpPr txBox="1"/>
          <p:nvPr/>
        </p:nvSpPr>
        <p:spPr>
          <a:xfrm>
            <a:off x="7483769" y="3914993"/>
            <a:ext cx="2818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Raleway" pitchFamily="2" charset="0"/>
              </a:rPr>
              <a:t>Paulus</a:t>
            </a:r>
          </a:p>
        </p:txBody>
      </p:sp>
    </p:spTree>
    <p:extLst>
      <p:ext uri="{BB962C8B-B14F-4D97-AF65-F5344CB8AC3E}">
        <p14:creationId xmlns:p14="http://schemas.microsoft.com/office/powerpoint/2010/main" val="2767751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AE8DC3-8610-2982-D7E1-9EEF2171A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0051"/>
            <a:ext cx="12192000" cy="1007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4000" dirty="0" err="1">
                <a:latin typeface="Raleway" pitchFamily="2" charset="0"/>
              </a:rPr>
              <a:t>Prolife</a:t>
            </a:r>
            <a:r>
              <a:rPr lang="sv-SE" sz="4000" dirty="0">
                <a:latin typeface="Raleway" pitchFamily="2" charset="0"/>
              </a:rPr>
              <a:t> - inget nytt fenomen</a:t>
            </a:r>
          </a:p>
        </p:txBody>
      </p:sp>
      <p:pic>
        <p:nvPicPr>
          <p:cNvPr id="10" name="Bildobjekt 9" descr="En bild som visar person, nagel, finger, hand&#10;&#10;Automatiskt genererad beskrivning">
            <a:extLst>
              <a:ext uri="{FF2B5EF4-FFF2-40B4-BE49-F238E27FC236}">
                <a16:creationId xmlns:a16="http://schemas.microsoft.com/office/drawing/2014/main" id="{08254FE2-A622-142E-E9CB-B5ECCBC53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236" y="1827124"/>
            <a:ext cx="4004704" cy="400470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4" name="Bildobjekt 3" descr="En bild som visar person, klädsel, trappor, Människoansikte&#10;&#10;Automatiskt genererad beskrivning">
            <a:extLst>
              <a:ext uri="{FF2B5EF4-FFF2-40B4-BE49-F238E27FC236}">
                <a16:creationId xmlns:a16="http://schemas.microsoft.com/office/drawing/2014/main" id="{F3D3606A-7C74-2C3B-E685-C798C5A51B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7" r="22741" b="12966"/>
          <a:stretch/>
        </p:blipFill>
        <p:spPr>
          <a:xfrm>
            <a:off x="1376711" y="1599552"/>
            <a:ext cx="2726316" cy="446081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3" name="Bildobjekt 12" descr="En bild som visar person, hud, nyfött barn, barn&#10;&#10;Automatiskt genererad beskrivning">
            <a:extLst>
              <a:ext uri="{FF2B5EF4-FFF2-40B4-BE49-F238E27FC236}">
                <a16:creationId xmlns:a16="http://schemas.microsoft.com/office/drawing/2014/main" id="{371B0A85-86FB-6C02-5F90-F69E8B59AF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573" y="1424045"/>
            <a:ext cx="2941716" cy="4407783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84908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svart och vit, Människoansikte, porträtt, person&#10;&#10;Automatiskt genererad beskrivning">
            <a:extLst>
              <a:ext uri="{FF2B5EF4-FFF2-40B4-BE49-F238E27FC236}">
                <a16:creationId xmlns:a16="http://schemas.microsoft.com/office/drawing/2014/main" id="{91636BE7-91E2-B534-013D-01E3C8129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625" y="66919"/>
            <a:ext cx="3639041" cy="363904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Bildobjekt 2" descr="En bild som visar Artefakt, Snideri, Stenristning, konst&#10;&#10;Automatiskt genererad beskrivning">
            <a:extLst>
              <a:ext uri="{FF2B5EF4-FFF2-40B4-BE49-F238E27FC236}">
                <a16:creationId xmlns:a16="http://schemas.microsoft.com/office/drawing/2014/main" id="{EBE1A912-67FE-CA62-30FB-3F118B330A8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62" y="947744"/>
            <a:ext cx="4218503" cy="4218503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983" y="1223657"/>
            <a:ext cx="12192000" cy="13255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v-SE" sz="2800" b="1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Raleway" pitchFamily="2" charset="0"/>
                <a:ea typeface="Helvetica Neue"/>
                <a:cs typeface="Times New Roman" panose="02020603050405020304" pitchFamily="18" charset="0"/>
              </a:rPr>
              <a:t>Förkristen tid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85E6D2A-30A9-66DC-163D-9962ACD4FF13}"/>
              </a:ext>
            </a:extLst>
          </p:cNvPr>
          <p:cNvSpPr txBox="1"/>
          <p:nvPr/>
        </p:nvSpPr>
        <p:spPr>
          <a:xfrm>
            <a:off x="1342520" y="2183701"/>
            <a:ext cx="5422894" cy="356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Grekerna</a:t>
            </a:r>
          </a:p>
          <a:p>
            <a:pPr>
              <a:lnSpc>
                <a:spcPct val="120000"/>
              </a:lnSpc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Perserna</a:t>
            </a:r>
          </a:p>
          <a:p>
            <a:pPr>
              <a:lnSpc>
                <a:spcPct val="120000"/>
              </a:lnSpc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Romarna</a:t>
            </a:r>
          </a:p>
          <a:p>
            <a:pPr>
              <a:lnSpc>
                <a:spcPct val="120000"/>
              </a:lnSpc>
            </a:pPr>
            <a:r>
              <a:rPr lang="sv-SE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Kananéer</a:t>
            </a:r>
            <a:endParaRPr lang="sv-SE" sz="1400" kern="100" dirty="0"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sv-SE" kern="1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Egyptierna</a:t>
            </a:r>
          </a:p>
          <a:p>
            <a:pPr>
              <a:lnSpc>
                <a:spcPct val="120000"/>
              </a:lnSpc>
            </a:pPr>
            <a:endParaRPr lang="sv-SE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sv-SE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sz="2000" b="1" dirty="0"/>
          </a:p>
        </p:txBody>
      </p:sp>
      <p:pic>
        <p:nvPicPr>
          <p:cNvPr id="14" name="Bildobjekt 13" descr="En bild som visar utomhus, klädsel, person, växt&#10;&#10;Automatiskt genererad beskrivning">
            <a:extLst>
              <a:ext uri="{FF2B5EF4-FFF2-40B4-BE49-F238E27FC236}">
                <a16:creationId xmlns:a16="http://schemas.microsoft.com/office/drawing/2014/main" id="{808BA91F-3BC4-8864-1A08-A5BF531D5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625" y="2736120"/>
            <a:ext cx="3639041" cy="363904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8997957-7504-A349-A85B-83AB382E5753}"/>
              </a:ext>
            </a:extLst>
          </p:cNvPr>
          <p:cNvSpPr txBox="1"/>
          <p:nvPr/>
        </p:nvSpPr>
        <p:spPr>
          <a:xfrm>
            <a:off x="1092895" y="4108674"/>
            <a:ext cx="10976594" cy="962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sv-SE" sz="18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Under förkristen tid var aborter,</a:t>
            </a:r>
            <a:br>
              <a:rPr lang="sv-SE" sz="18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barnamord och barn som övergavs </a:t>
            </a:r>
            <a:br>
              <a:rPr lang="sv-SE" sz="18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en normal del av vardagslivet.</a:t>
            </a:r>
          </a:p>
        </p:txBody>
      </p:sp>
    </p:spTree>
    <p:extLst>
      <p:ext uri="{BB962C8B-B14F-4D97-AF65-F5344CB8AC3E}">
        <p14:creationId xmlns:p14="http://schemas.microsoft.com/office/powerpoint/2010/main" val="1795812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person, hud, nyfött barn, nagel&#10;&#10;Automatiskt genererad beskrivning">
            <a:extLst>
              <a:ext uri="{FF2B5EF4-FFF2-40B4-BE49-F238E27FC236}">
                <a16:creationId xmlns:a16="http://schemas.microsoft.com/office/drawing/2014/main" id="{FC345463-F5D5-D4BB-9C6A-ECDC07914DE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459" y="1361533"/>
            <a:ext cx="2762034" cy="491028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018" y="1647682"/>
            <a:ext cx="3338818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Raleway" pitchFamily="2" charset="0"/>
                <a:ea typeface="Helvetica Neue"/>
                <a:cs typeface="Times New Roman" panose="02020603050405020304" pitchFamily="18" charset="0"/>
              </a:rPr>
              <a:t>Judarna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85E6D2A-30A9-66DC-163D-9962ACD4FF13}"/>
              </a:ext>
            </a:extLst>
          </p:cNvPr>
          <p:cNvSpPr txBox="1"/>
          <p:nvPr/>
        </p:nvSpPr>
        <p:spPr>
          <a:xfrm>
            <a:off x="997412" y="2633840"/>
            <a:ext cx="5098588" cy="1394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20000"/>
              </a:lnSpc>
            </a:pPr>
            <a:r>
              <a:rPr lang="sv-SE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Älska Herren din Gud.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Gud skapar livet. 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Livet heligt. </a:t>
            </a:r>
          </a:p>
          <a:p>
            <a:pPr lvl="1">
              <a:lnSpc>
                <a:spcPct val="120000"/>
              </a:lnSpc>
            </a:pPr>
            <a:r>
              <a:rPr lang="sv-SE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Älska din nästa som dig själv. </a:t>
            </a:r>
            <a:endParaRPr lang="sv-SE" kern="100" dirty="0"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objekt 4" descr="En bild som visar text, Teckensnitt, handskrift, papper&#10;&#10;Automatiskt genererad beskrivning">
            <a:extLst>
              <a:ext uri="{FF2B5EF4-FFF2-40B4-BE49-F238E27FC236}">
                <a16:creationId xmlns:a16="http://schemas.microsoft.com/office/drawing/2014/main" id="{B70736F5-8853-500F-7A17-2E2FF781BAD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402" y="586185"/>
            <a:ext cx="4095309" cy="409530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27341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85E6D2A-30A9-66DC-163D-9962ACD4FF13}"/>
              </a:ext>
            </a:extLst>
          </p:cNvPr>
          <p:cNvSpPr txBox="1"/>
          <p:nvPr/>
        </p:nvSpPr>
        <p:spPr>
          <a:xfrm>
            <a:off x="687506" y="2202099"/>
            <a:ext cx="6040542" cy="2723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20000"/>
              </a:lnSpc>
            </a:pPr>
            <a:r>
              <a:rPr lang="sv-SE" kern="100" dirty="0" err="1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sv-SE" kern="100" dirty="0" err="1">
                <a:effectLst/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idache</a:t>
            </a:r>
            <a:endParaRPr lang="sv-SE" kern="100" dirty="0"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tidig kristen skrift (ca 100 </a:t>
            </a:r>
            <a:r>
              <a:rPr lang="sv-SE" kern="100" dirty="0" err="1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e.Kr</a:t>
            </a: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högt anseende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konkreta anvisningar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fyra delar</a:t>
            </a:r>
          </a:p>
          <a:p>
            <a:pPr lvl="1">
              <a:lnSpc>
                <a:spcPct val="120000"/>
              </a:lnSpc>
            </a:pPr>
            <a:r>
              <a:rPr lang="sv-SE" kern="100" dirty="0" err="1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Barnabas</a:t>
            </a: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brev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högt anseende</a:t>
            </a:r>
          </a:p>
          <a:p>
            <a:pPr marL="1200150" lvl="2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samma som i </a:t>
            </a:r>
            <a:r>
              <a:rPr lang="sv-SE" kern="100" dirty="0" err="1">
                <a:latin typeface="Raleway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Didache</a:t>
            </a:r>
            <a:endParaRPr lang="sv-SE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Bildobjekt 8" descr="En bild som visar bok, text, Publikation, nyhetstidning&#10;&#10;Automatiskt genererad beskrivning">
            <a:extLst>
              <a:ext uri="{FF2B5EF4-FFF2-40B4-BE49-F238E27FC236}">
                <a16:creationId xmlns:a16="http://schemas.microsoft.com/office/drawing/2014/main" id="{82D5F3AA-2F09-3C6B-C590-3F35B34594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3"/>
          <a:stretch/>
        </p:blipFill>
        <p:spPr>
          <a:xfrm>
            <a:off x="5330952" y="45837"/>
            <a:ext cx="6585598" cy="619951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46497FC0-1F72-1023-3FDB-7829802299B7}"/>
              </a:ext>
            </a:extLst>
          </p:cNvPr>
          <p:cNvSpPr txBox="1"/>
          <p:nvPr/>
        </p:nvSpPr>
        <p:spPr>
          <a:xfrm>
            <a:off x="1124307" y="1785990"/>
            <a:ext cx="32650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b="1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Raleway" pitchFamily="2" charset="0"/>
                <a:ea typeface="Helvetica Neue"/>
                <a:cs typeface="Times New Roman" panose="02020603050405020304" pitchFamily="18" charset="0"/>
              </a:rPr>
              <a:t>De första kristna</a:t>
            </a:r>
            <a:endParaRPr lang="sv-SE" sz="2800" b="1" dirty="0"/>
          </a:p>
        </p:txBody>
      </p:sp>
    </p:spTree>
    <p:extLst>
      <p:ext uri="{BB962C8B-B14F-4D97-AF65-F5344CB8AC3E}">
        <p14:creationId xmlns:p14="http://schemas.microsoft.com/office/powerpoint/2010/main" val="270265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En bild som visar svart och vit, rynka, porträtt, person&#10;&#10;Automatiskt genererad beskrivning">
            <a:extLst>
              <a:ext uri="{FF2B5EF4-FFF2-40B4-BE49-F238E27FC236}">
                <a16:creationId xmlns:a16="http://schemas.microsoft.com/office/drawing/2014/main" id="{2FCE6D4D-B39C-9BF4-099C-A2A7A9374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54" y="3595719"/>
            <a:ext cx="3125055" cy="312505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085E6D2A-30A9-66DC-163D-9962ACD4FF13}"/>
              </a:ext>
            </a:extLst>
          </p:cNvPr>
          <p:cNvSpPr txBox="1"/>
          <p:nvPr/>
        </p:nvSpPr>
        <p:spPr>
          <a:xfrm>
            <a:off x="875159" y="3090130"/>
            <a:ext cx="6046315" cy="17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Officiell status på 300-talet e. Kr.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Sjukhus, barnhem och soppkök startades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Räddningsuppdrag för barn som övergetts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Hungriga fick mat, hemlösa tak över huvudet, </a:t>
            </a:r>
            <a:br>
              <a:rPr lang="sv-SE" dirty="0">
                <a:latin typeface="Raleway" pitchFamily="2" charset="0"/>
              </a:rPr>
            </a:br>
            <a:r>
              <a:rPr lang="sv-SE" dirty="0">
                <a:latin typeface="Raleway" pitchFamily="2" charset="0"/>
              </a:rPr>
              <a:t>sjuka läkarhjälp, barn beskydd etc. </a:t>
            </a:r>
          </a:p>
        </p:txBody>
      </p:sp>
      <p:pic>
        <p:nvPicPr>
          <p:cNvPr id="7" name="Bildobjekt 6" descr="En bild som visar person, finger, nagel, svart och vit&#10;&#10;Automatiskt genererad beskrivning">
            <a:extLst>
              <a:ext uri="{FF2B5EF4-FFF2-40B4-BE49-F238E27FC236}">
                <a16:creationId xmlns:a16="http://schemas.microsoft.com/office/drawing/2014/main" id="{EC6CA535-FBED-DBA6-E2F0-86CD8DA8E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426" y="491544"/>
            <a:ext cx="3630644" cy="363064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EF7A7F17-72C6-9CA7-D7D1-39A0292CF85D}"/>
              </a:ext>
            </a:extLst>
          </p:cNvPr>
          <p:cNvSpPr txBox="1"/>
          <p:nvPr/>
        </p:nvSpPr>
        <p:spPr>
          <a:xfrm>
            <a:off x="865433" y="2566910"/>
            <a:ext cx="5966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Raleway" pitchFamily="2" charset="0"/>
                <a:ea typeface="Helvetica Neue"/>
                <a:cs typeface="Times New Roman" panose="02020603050405020304" pitchFamily="18" charset="0"/>
              </a:rPr>
              <a:t>Kristendomens inflytande</a:t>
            </a:r>
            <a:endParaRPr lang="sv-SE" sz="2800" b="1" dirty="0"/>
          </a:p>
        </p:txBody>
      </p:sp>
      <p:pic>
        <p:nvPicPr>
          <p:cNvPr id="3" name="Bildobjekt 2" descr="En bild som visar person, himmel, klädsel, moderskap&#10;&#10;Automatiskt genererad beskrivning">
            <a:extLst>
              <a:ext uri="{FF2B5EF4-FFF2-40B4-BE49-F238E27FC236}">
                <a16:creationId xmlns:a16="http://schemas.microsoft.com/office/drawing/2014/main" id="{01D3A66A-497A-AD34-7C03-DCA8B7C8AF5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175" y="870093"/>
            <a:ext cx="3350825" cy="339363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809480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65" y="1722022"/>
            <a:ext cx="6594644" cy="1325563"/>
          </a:xfrm>
        </p:spPr>
        <p:txBody>
          <a:bodyPr>
            <a:noAutofit/>
          </a:bodyPr>
          <a:lstStyle/>
          <a:p>
            <a:r>
              <a:rPr lang="sv-SE" sz="2800" b="1" dirty="0" err="1">
                <a:latin typeface="Raleway" pitchFamily="2" charset="0"/>
              </a:rPr>
              <a:t>Prolife</a:t>
            </a:r>
            <a:r>
              <a:rPr lang="sv-SE" sz="2800" b="1" dirty="0">
                <a:latin typeface="Raleway" pitchFamily="2" charset="0"/>
              </a:rPr>
              <a:t>-principer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85E6D2A-30A9-66DC-163D-9962ACD4FF13}"/>
              </a:ext>
            </a:extLst>
          </p:cNvPr>
          <p:cNvSpPr txBox="1"/>
          <p:nvPr/>
        </p:nvSpPr>
        <p:spPr>
          <a:xfrm>
            <a:off x="1525065" y="2656254"/>
            <a:ext cx="82528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Överlåtelse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Enighet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Tjänarattityd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Iver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Uthållighet</a:t>
            </a:r>
          </a:p>
          <a:p>
            <a:endParaRPr lang="sv-SE" kern="100" dirty="0">
              <a:latin typeface="Raleway" pitchFamily="2" charset="0"/>
              <a:cs typeface="Times New Roman" panose="02020603050405020304" pitchFamily="18" charset="0"/>
            </a:endParaRPr>
          </a:p>
          <a:p>
            <a:endParaRPr lang="sv-SE" kern="100" dirty="0">
              <a:latin typeface="Raleway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Bildobjekt 4" descr="En bild som visar person, finger, nagel, hand&#10;&#10;Automatiskt genererad beskrivning">
            <a:extLst>
              <a:ext uri="{FF2B5EF4-FFF2-40B4-BE49-F238E27FC236}">
                <a16:creationId xmlns:a16="http://schemas.microsoft.com/office/drawing/2014/main" id="{5798E26F-FF40-EFA5-BEEC-9EC963A480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0" t="-17991" r="3639"/>
          <a:stretch/>
        </p:blipFill>
        <p:spPr>
          <a:xfrm>
            <a:off x="5375457" y="-1424271"/>
            <a:ext cx="5357756" cy="842886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85258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814" y="1415489"/>
            <a:ext cx="5469308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Medeltiden (500-1500)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85E6D2A-30A9-66DC-163D-9962ACD4FF13}"/>
              </a:ext>
            </a:extLst>
          </p:cNvPr>
          <p:cNvSpPr txBox="1"/>
          <p:nvPr/>
        </p:nvSpPr>
        <p:spPr>
          <a:xfrm>
            <a:off x="953435" y="2298883"/>
            <a:ext cx="5255405" cy="302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Kristendomen började genomsyra den europeiska kontinenten. 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Nåd och barmhärtighet.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Abort, barnamord, övergivna barn började försvinna. 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Sammanhållning bland kristna att </a:t>
            </a:r>
            <a:br>
              <a:rPr lang="sv-SE" kern="100" dirty="0">
                <a:latin typeface="Raleway" pitchFamily="2" charset="0"/>
                <a:cs typeface="Times New Roman" panose="02020603050405020304" pitchFamily="18" charset="0"/>
              </a:rPr>
            </a:b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livet var heligt och okränkbart.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Listan över </a:t>
            </a:r>
            <a:r>
              <a:rPr lang="sv-SE" kern="100" dirty="0" err="1">
                <a:latin typeface="Raleway" pitchFamily="2" charset="0"/>
                <a:cs typeface="Times New Roman" panose="02020603050405020304" pitchFamily="18" charset="0"/>
              </a:rPr>
              <a:t>prolife</a:t>
            </a: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-hjältar enorm. </a:t>
            </a:r>
          </a:p>
          <a:p>
            <a:endParaRPr lang="sv-SE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Bildobjekt 9" descr="En bild som visar nyfött barn, bebis, Människoansikte, småbarn&#10;&#10;Automatiskt genererad beskrivning">
            <a:extLst>
              <a:ext uri="{FF2B5EF4-FFF2-40B4-BE49-F238E27FC236}">
                <a16:creationId xmlns:a16="http://schemas.microsoft.com/office/drawing/2014/main" id="{A61E38D3-33B4-A9F5-134C-6432DC2FF7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1" t="18786" r="8053" b="6851"/>
          <a:stretch/>
        </p:blipFill>
        <p:spPr>
          <a:xfrm>
            <a:off x="5860154" y="1207008"/>
            <a:ext cx="5088940" cy="487434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011286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person, klädsel, trappor, Människoansikte&#10;&#10;Automatiskt genererad beskrivning">
            <a:extLst>
              <a:ext uri="{FF2B5EF4-FFF2-40B4-BE49-F238E27FC236}">
                <a16:creationId xmlns:a16="http://schemas.microsoft.com/office/drawing/2014/main" id="{55D1AB14-C2A4-4B0F-36C7-8C4614BC12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7" r="22741" b="12966"/>
          <a:stretch/>
        </p:blipFill>
        <p:spPr>
          <a:xfrm>
            <a:off x="5954692" y="1049382"/>
            <a:ext cx="3193506" cy="522523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220" y="1590237"/>
            <a:ext cx="9211670" cy="132556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2800" b="1" kern="100" dirty="0">
                <a:effectLst/>
                <a:latin typeface="Raleway" panose="020B000303010106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Renässansen &amp; Upplysningen</a:t>
            </a:r>
            <a:br>
              <a:rPr lang="sv-SE" sz="2800" b="1" kern="100" dirty="0">
                <a:effectLst/>
                <a:latin typeface="Raleway" panose="020B00030301010600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2800" b="1" kern="100" dirty="0">
                <a:effectLst/>
                <a:latin typeface="Raleway" panose="020B000303010106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(1500-1700-talen)</a:t>
            </a:r>
            <a:endParaRPr lang="sv-SE" sz="2800" kern="100" dirty="0">
              <a:effectLst/>
              <a:latin typeface="Raleway" panose="020B00030301010600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85E6D2A-30A9-66DC-163D-9962ACD4FF13}"/>
              </a:ext>
            </a:extLst>
          </p:cNvPr>
          <p:cNvSpPr txBox="1"/>
          <p:nvPr/>
        </p:nvSpPr>
        <p:spPr>
          <a:xfrm>
            <a:off x="652793" y="2783675"/>
            <a:ext cx="7556372" cy="3056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Antika ideal åter moderna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Människan i centrum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kern="100" dirty="0">
                <a:latin typeface="Raleway" pitchFamily="2" charset="0"/>
                <a:cs typeface="Times New Roman" panose="02020603050405020304" pitchFamily="18" charset="0"/>
              </a:rPr>
              <a:t>Den moderna individualismen föddes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Människan god och förnuftig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Vetenskapen i fokus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Uppfinnaren och forskaren förebilder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Kyrkan svag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Reformationen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endParaRPr lang="sv-SE" kern="100" dirty="0">
              <a:effectLst/>
              <a:latin typeface="Raleway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Bildobjekt 8" descr="En bild som visar Publikation, bokskåp, bok, inomhus&#10;&#10;Automatiskt genererad beskrivning">
            <a:extLst>
              <a:ext uri="{FF2B5EF4-FFF2-40B4-BE49-F238E27FC236}">
                <a16:creationId xmlns:a16="http://schemas.microsoft.com/office/drawing/2014/main" id="{E7CCC3A6-756E-6153-8D98-98C66F52E9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5"/>
          <a:stretch/>
        </p:blipFill>
        <p:spPr>
          <a:xfrm>
            <a:off x="8482915" y="3436348"/>
            <a:ext cx="3273134" cy="294694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CB4C2F11-2D75-6F35-ABB4-7B8623547447}"/>
              </a:ext>
            </a:extLst>
          </p:cNvPr>
          <p:cNvSpPr txBox="1">
            <a:spLocks/>
          </p:cNvSpPr>
          <p:nvPr/>
        </p:nvSpPr>
        <p:spPr>
          <a:xfrm>
            <a:off x="1335481" y="2960488"/>
            <a:ext cx="51521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sz="2800" dirty="0">
              <a:solidFill>
                <a:srgbClr val="6AB244"/>
              </a:solidFill>
              <a:latin typeface="Raleway" pitchFamily="2" charset="0"/>
            </a:endParaRPr>
          </a:p>
        </p:txBody>
      </p:sp>
      <p:pic>
        <p:nvPicPr>
          <p:cNvPr id="10" name="Bildobjekt 9" descr="En bild som visar person, Människoansikte, bok, klädsel&#10;&#10;Automatiskt genererad beskrivning">
            <a:extLst>
              <a:ext uri="{FF2B5EF4-FFF2-40B4-BE49-F238E27FC236}">
                <a16:creationId xmlns:a16="http://schemas.microsoft.com/office/drawing/2014/main" id="{27C533D8-F642-2DA3-0047-793759E600F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07" y="336076"/>
            <a:ext cx="3755966" cy="375596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246930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822" y="1802961"/>
            <a:ext cx="9118363" cy="1325563"/>
          </a:xfrm>
        </p:spPr>
        <p:txBody>
          <a:bodyPr>
            <a:noAutofit/>
          </a:bodyPr>
          <a:lstStyle/>
          <a:p>
            <a:r>
              <a:rPr lang="sv-SE" sz="2800" b="1" dirty="0" err="1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Prolife</a:t>
            </a:r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-hjältar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95167E6-2CA8-16D0-3FD7-1BC671DED5D6}"/>
              </a:ext>
            </a:extLst>
          </p:cNvPr>
          <p:cNvSpPr txBox="1"/>
          <p:nvPr/>
        </p:nvSpPr>
        <p:spPr>
          <a:xfrm>
            <a:off x="1447287" y="2645618"/>
            <a:ext cx="6537157" cy="2058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Många </a:t>
            </a:r>
            <a:r>
              <a:rPr lang="sv-SE" dirty="0" err="1">
                <a:latin typeface="Raleway" pitchFamily="2" charset="0"/>
              </a:rPr>
              <a:t>prolife</a:t>
            </a:r>
            <a:r>
              <a:rPr lang="sv-SE" dirty="0">
                <a:latin typeface="Raleway" pitchFamily="2" charset="0"/>
              </a:rPr>
              <a:t>-hjältar har funnits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Vincent de Paul (1581-1660)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Inte ett val att stå upp för livet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obligatoriskt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krävande</a:t>
            </a: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mest tillfredställande.</a:t>
            </a:r>
          </a:p>
        </p:txBody>
      </p:sp>
      <p:pic>
        <p:nvPicPr>
          <p:cNvPr id="8" name="Bildobjekt 7" descr="En bild som visar nyfött barn, person, pojke, barn&#10;&#10;Automatiskt genererad beskrivning">
            <a:extLst>
              <a:ext uri="{FF2B5EF4-FFF2-40B4-BE49-F238E27FC236}">
                <a16:creationId xmlns:a16="http://schemas.microsoft.com/office/drawing/2014/main" id="{B6384488-D27E-3B91-55A9-5FB26D98964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54" y="0"/>
            <a:ext cx="3949738" cy="3949738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Bildobjekt 4" descr="En bild som visar person, himmel, klädsel, moderskap&#10;&#10;Automatiskt genererad beskrivning">
            <a:extLst>
              <a:ext uri="{FF2B5EF4-FFF2-40B4-BE49-F238E27FC236}">
                <a16:creationId xmlns:a16="http://schemas.microsoft.com/office/drawing/2014/main" id="{95E95C9A-733D-019A-35F4-B26ECB7D0BF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020" y="2285867"/>
            <a:ext cx="3899912" cy="394973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529426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5071F-7963-2289-438B-B1FC5E66F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1D222A-3846-CB92-E2D5-DA0E2948E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503" y="1645209"/>
            <a:ext cx="9118363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Missionseran (1800-talet)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BC1D65D-83A8-D014-7F58-01C6794E1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E618B7A-DEA3-9C6F-9270-CE91AF151DAE}"/>
              </a:ext>
            </a:extLst>
          </p:cNvPr>
          <p:cNvSpPr txBox="1"/>
          <p:nvPr/>
        </p:nvSpPr>
        <p:spPr>
          <a:xfrm>
            <a:off x="1265503" y="2580644"/>
            <a:ext cx="6537157" cy="17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dirty="0">
                <a:latin typeface="Raleway" pitchFamily="2" charset="0"/>
              </a:rPr>
              <a:t>Missionärer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  <a:ea typeface="Calibri" panose="020F0502020204030204" pitchFamily="34" charset="0"/>
              </a:rPr>
              <a:t>m</a:t>
            </a:r>
            <a:r>
              <a:rPr lang="sv-SE" sz="1800" dirty="0">
                <a:effectLst/>
                <a:latin typeface="Raleway" panose="020B0003030101060003" pitchFamily="34" charset="0"/>
                <a:ea typeface="Calibri" panose="020F0502020204030204" pitchFamily="34" charset="0"/>
              </a:rPr>
              <a:t>ötte en brutal verklighet där</a:t>
            </a:r>
            <a:br>
              <a:rPr lang="sv-SE" sz="1800" dirty="0">
                <a:effectLst/>
                <a:latin typeface="Raleway" panose="020B0003030101060003" pitchFamily="34" charset="0"/>
                <a:ea typeface="Calibri" panose="020F0502020204030204" pitchFamily="34" charset="0"/>
              </a:rPr>
            </a:br>
            <a:r>
              <a:rPr lang="sv-SE" sz="1800" dirty="0">
                <a:effectLst/>
                <a:latin typeface="Raleway" panose="020B0003030101060003" pitchFamily="34" charset="0"/>
                <a:ea typeface="Calibri" panose="020F0502020204030204" pitchFamily="34" charset="0"/>
              </a:rPr>
              <a:t>hedendomen var utbredd. 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predikade evangeliet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startade skolor och sjukhus</a:t>
            </a:r>
          </a:p>
        </p:txBody>
      </p:sp>
      <p:pic>
        <p:nvPicPr>
          <p:cNvPr id="5" name="Bildobjekt 4" descr="En bild som visar text, karta&#10;&#10;AI-genererat innehåll kan vara felaktigt.">
            <a:extLst>
              <a:ext uri="{FF2B5EF4-FFF2-40B4-BE49-F238E27FC236}">
                <a16:creationId xmlns:a16="http://schemas.microsoft.com/office/drawing/2014/main" id="{F9A4364C-884C-0021-E8CA-2BCACC9841A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464" y="1212525"/>
            <a:ext cx="4432949" cy="4432949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821572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D4087-B895-FDA6-884E-F0C05194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23359F-4BDA-A7C6-CE65-0072AB41A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42" y="1511869"/>
            <a:ext cx="9118363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Modernismen (1900-talets början)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AF532B-1C8A-F93E-DAAC-12CF5539E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6DFADC9-9ABB-86D0-E945-D5808D5D7DC3}"/>
              </a:ext>
            </a:extLst>
          </p:cNvPr>
          <p:cNvSpPr txBox="1"/>
          <p:nvPr/>
        </p:nvSpPr>
        <p:spPr>
          <a:xfrm>
            <a:off x="1293042" y="2580644"/>
            <a:ext cx="6537157" cy="2723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En västerländsk kulturell rörelse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Gamla normer sågs som fiender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Kyrkan började kompromissa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USA: Abort vanligt förekommande, </a:t>
            </a:r>
            <a:br>
              <a:rPr lang="sv-SE" dirty="0">
                <a:latin typeface="Raleway" panose="020B0003030101060003" pitchFamily="34" charset="0"/>
              </a:rPr>
            </a:br>
            <a:r>
              <a:rPr lang="sv-SE" dirty="0">
                <a:latin typeface="Raleway" panose="020B0003030101060003" pitchFamily="34" charset="0"/>
              </a:rPr>
              <a:t>sedan olagligt, senare lagligt.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sz="1800" kern="100" dirty="0">
                <a:effectLst/>
                <a:latin typeface="Raleway" panose="020B000303010106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Kommunistiska länder praktiserade abort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sz="1800" kern="100" dirty="0">
                <a:effectLst/>
                <a:latin typeface="Raleway" panose="020B000303010106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Nazisterna använde sig av tvångsaborter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Fanns </a:t>
            </a:r>
            <a:r>
              <a:rPr lang="sv-SE" dirty="0" err="1">
                <a:latin typeface="Raleway" panose="020B0003030101060003" pitchFamily="34" charset="0"/>
              </a:rPr>
              <a:t>prolife</a:t>
            </a:r>
            <a:r>
              <a:rPr lang="sv-SE" dirty="0">
                <a:latin typeface="Raleway" panose="020B0003030101060003" pitchFamily="34" charset="0"/>
              </a:rPr>
              <a:t>-hjältar</a:t>
            </a:r>
          </a:p>
        </p:txBody>
      </p:sp>
      <p:pic>
        <p:nvPicPr>
          <p:cNvPr id="6" name="Bildobjekt 5" descr="En bild som visar flagga, USA:s flagga, Flag Day (USA), Memorial day&#10;&#10;Automatiskt genererad beskrivning">
            <a:extLst>
              <a:ext uri="{FF2B5EF4-FFF2-40B4-BE49-F238E27FC236}">
                <a16:creationId xmlns:a16="http://schemas.microsoft.com/office/drawing/2014/main" id="{224FC199-C2B6-8D56-0B5B-89EFDE6D64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319" y="960743"/>
            <a:ext cx="4385388" cy="4385388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Bildobjekt 6" descr="En bild som visar utomhus, byggnad, religiös samlingslokal, kyrka&#10;&#10;Automatiskt genererad beskrivning">
            <a:extLst>
              <a:ext uri="{FF2B5EF4-FFF2-40B4-BE49-F238E27FC236}">
                <a16:creationId xmlns:a16="http://schemas.microsoft.com/office/drawing/2014/main" id="{32EABC6A-3A13-D65F-19DA-0768715301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698" y="2837432"/>
            <a:ext cx="3754310" cy="375431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274573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4F681-C2E7-F016-D630-BE8459541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F7F034-6223-7CD6-642A-8B2190306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42" y="1511869"/>
            <a:ext cx="9118363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Postmodernismen (1970-talet)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5DA286A-701D-4C6D-7127-31EEB4F64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CBC0455-2859-21CE-ACC2-CA76DE97DC3A}"/>
              </a:ext>
            </a:extLst>
          </p:cNvPr>
          <p:cNvSpPr txBox="1"/>
          <p:nvPr/>
        </p:nvSpPr>
        <p:spPr>
          <a:xfrm>
            <a:off x="1293042" y="2580644"/>
            <a:ext cx="6537157" cy="2058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Trevandet efter något nytt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sz="1800" dirty="0">
                <a:effectLst/>
                <a:latin typeface="Raleway" panose="020B0003030101060003" pitchFamily="34" charset="0"/>
                <a:ea typeface="Calibri" panose="020F0502020204030204" pitchFamily="34" charset="0"/>
              </a:rPr>
              <a:t>De senaste decenniernas mest inflytelserika teorier.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Många olika innebörder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anose="020B0003030101060003" pitchFamily="34" charset="0"/>
              </a:rPr>
              <a:t>Objektiva sanningar raseras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sz="1800" kern="100" dirty="0">
                <a:effectLst/>
                <a:latin typeface="Raleway" panose="020B000303010106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Inga ideologier/religioner anses tillförlitliga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sz="1800" kern="100" dirty="0">
                <a:effectLst/>
                <a:latin typeface="Raleway" panose="020B000303010106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Gränser suddas ut</a:t>
            </a:r>
            <a:endParaRPr lang="sv-SE" dirty="0">
              <a:latin typeface="Raleway" panose="020B0003030101060003" pitchFamily="34" charset="0"/>
            </a:endParaRPr>
          </a:p>
        </p:txBody>
      </p:sp>
      <p:pic>
        <p:nvPicPr>
          <p:cNvPr id="5" name="Bildobjekt 4" descr="En bild som visar person&#10;&#10;AI-genererat innehåll kan vara felaktigt.">
            <a:extLst>
              <a:ext uri="{FF2B5EF4-FFF2-40B4-BE49-F238E27FC236}">
                <a16:creationId xmlns:a16="http://schemas.microsoft.com/office/drawing/2014/main" id="{D81057A0-B544-0F84-3B66-452A63E9A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621" y="880588"/>
            <a:ext cx="4367154" cy="545894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184385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948" y="705270"/>
            <a:ext cx="9662392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Tre faktorer i modern tid som påverkat utvecklingen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pic>
        <p:nvPicPr>
          <p:cNvPr id="9" name="Bildobjekt 8" descr="En bild som visar person, klädsel, kyss, Kärlek&#10;&#10;Automatiskt genererad beskrivning">
            <a:extLst>
              <a:ext uri="{FF2B5EF4-FFF2-40B4-BE49-F238E27FC236}">
                <a16:creationId xmlns:a16="http://schemas.microsoft.com/office/drawing/2014/main" id="{36B4C558-D768-E5D7-8673-47ED618C9E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7" t="-1770" r="18334" b="1770"/>
          <a:stretch/>
        </p:blipFill>
        <p:spPr>
          <a:xfrm>
            <a:off x="996711" y="1623221"/>
            <a:ext cx="3205549" cy="439668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1" name="Bildobjekt 10" descr="En bild som visar småbarn, bebis, Människoansikte, person&#10;&#10;Automatiskt genererad beskrivning">
            <a:extLst>
              <a:ext uri="{FF2B5EF4-FFF2-40B4-BE49-F238E27FC236}">
                <a16:creationId xmlns:a16="http://schemas.microsoft.com/office/drawing/2014/main" id="{588F1200-1778-F1D8-7FE4-167BAA0624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9" t="4502"/>
          <a:stretch/>
        </p:blipFill>
        <p:spPr>
          <a:xfrm>
            <a:off x="4441037" y="1702533"/>
            <a:ext cx="2635309" cy="328756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13" name="Bildobjekt 12" descr="En bild som visar Människoansikte, person, klädsel, leende&#10;&#10;Automatiskt genererad beskrivning">
            <a:extLst>
              <a:ext uri="{FF2B5EF4-FFF2-40B4-BE49-F238E27FC236}">
                <a16:creationId xmlns:a16="http://schemas.microsoft.com/office/drawing/2014/main" id="{53FFBE62-122E-80A6-D7C0-589DA15FCA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1" r="4548"/>
          <a:stretch/>
        </p:blipFill>
        <p:spPr>
          <a:xfrm>
            <a:off x="7454178" y="1687339"/>
            <a:ext cx="2406436" cy="330276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6653F0BC-401B-1CCD-6A2C-B11940E52E79}"/>
              </a:ext>
            </a:extLst>
          </p:cNvPr>
          <p:cNvSpPr txBox="1"/>
          <p:nvPr/>
        </p:nvSpPr>
        <p:spPr>
          <a:xfrm>
            <a:off x="4202260" y="5074742"/>
            <a:ext cx="7554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>
                <a:latin typeface="Raleway" pitchFamily="2" charset="0"/>
              </a:rPr>
              <a:t>Den sexuella revolutionen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>
                <a:latin typeface="Raleway" pitchFamily="2" charset="0"/>
              </a:rPr>
              <a:t>Fosterskador (neurosedynskandalen)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v-SE" sz="2400" dirty="0">
                <a:latin typeface="Raleway" pitchFamily="2" charset="0"/>
              </a:rPr>
              <a:t>Feministrörelsen</a:t>
            </a:r>
          </a:p>
        </p:txBody>
      </p:sp>
    </p:spTree>
    <p:extLst>
      <p:ext uri="{BB962C8B-B14F-4D97-AF65-F5344CB8AC3E}">
        <p14:creationId xmlns:p14="http://schemas.microsoft.com/office/powerpoint/2010/main" val="247248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12" y="1987433"/>
            <a:ext cx="12192000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Den sexuella revolutionen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653F0BC-401B-1CCD-6A2C-B11940E52E79}"/>
              </a:ext>
            </a:extLst>
          </p:cNvPr>
          <p:cNvSpPr txBox="1"/>
          <p:nvPr/>
        </p:nvSpPr>
        <p:spPr>
          <a:xfrm>
            <a:off x="1091212" y="2906946"/>
            <a:ext cx="5004788" cy="2058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1960-talet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Fri kärlek och fri sex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Sex skall inte behöva ha konsekvenser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Konsekvenserna måste bort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Graviditeten måste bort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Fri sex krävde fri abort</a:t>
            </a:r>
          </a:p>
        </p:txBody>
      </p:sp>
      <p:pic>
        <p:nvPicPr>
          <p:cNvPr id="16" name="Bildobjekt 15" descr="En bild som visar Människoansikte, person, kyss, klädsel&#10;&#10;Automatiskt genererad beskrivning">
            <a:extLst>
              <a:ext uri="{FF2B5EF4-FFF2-40B4-BE49-F238E27FC236}">
                <a16:creationId xmlns:a16="http://schemas.microsoft.com/office/drawing/2014/main" id="{71F13B54-A37C-C66E-9FA4-C0A218C01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284" y="1096887"/>
            <a:ext cx="3264156" cy="489623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799905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898" y="2102949"/>
            <a:ext cx="12192000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Fosterskador (neurosedynskandalen)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653F0BC-401B-1CCD-6A2C-B11940E52E79}"/>
              </a:ext>
            </a:extLst>
          </p:cNvPr>
          <p:cNvSpPr txBox="1"/>
          <p:nvPr/>
        </p:nvSpPr>
        <p:spPr>
          <a:xfrm>
            <a:off x="1331076" y="3050974"/>
            <a:ext cx="7554311" cy="17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Läkemedlet Talidomid (neurosedyn)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För sömnproblem och illamående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Svåra fosterskador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Läkare började förespråka abort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Gav fler argument</a:t>
            </a:r>
          </a:p>
        </p:txBody>
      </p:sp>
      <p:pic>
        <p:nvPicPr>
          <p:cNvPr id="7" name="Bildobjekt 6" descr="En bild som visar inomhus, mat, golv, vägg&#10;&#10;Automatiskt genererad beskrivning">
            <a:extLst>
              <a:ext uri="{FF2B5EF4-FFF2-40B4-BE49-F238E27FC236}">
                <a16:creationId xmlns:a16="http://schemas.microsoft.com/office/drawing/2014/main" id="{D7647103-0D16-1236-ACE4-B2D1A300EC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5" r="4857"/>
          <a:stretch/>
        </p:blipFill>
        <p:spPr>
          <a:xfrm>
            <a:off x="6430856" y="2907729"/>
            <a:ext cx="2038553" cy="334256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Bildobjekt 2" descr="En bild som visar Människoansikte, barn, småbarn, person&#10;&#10;Automatiskt genererad beskrivning">
            <a:extLst>
              <a:ext uri="{FF2B5EF4-FFF2-40B4-BE49-F238E27FC236}">
                <a16:creationId xmlns:a16="http://schemas.microsoft.com/office/drawing/2014/main" id="{8AF97687-D951-5856-217D-FE506DB00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4548" r="41502"/>
          <a:stretch/>
        </p:blipFill>
        <p:spPr>
          <a:xfrm>
            <a:off x="7876020" y="683876"/>
            <a:ext cx="4024423" cy="473419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450482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69B157-0CC8-5D75-5A46-945310F4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854" y="2205322"/>
            <a:ext cx="12192000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Feministrörelsen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36940F-2413-3DB3-8673-37C108AF8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653F0BC-401B-1CCD-6A2C-B11940E52E79}"/>
              </a:ext>
            </a:extLst>
          </p:cNvPr>
          <p:cNvSpPr txBox="1"/>
          <p:nvPr/>
        </p:nvSpPr>
        <p:spPr>
          <a:xfrm>
            <a:off x="1547854" y="3101117"/>
            <a:ext cx="5384991" cy="17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Tog sexuell frigörelse ett steg längre.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Inte bara vara sexuellt fria utan konsekvenser. 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Även kunna konkurrera i arbetslivet på</a:t>
            </a:r>
            <a:br>
              <a:rPr lang="sv-SE" dirty="0">
                <a:latin typeface="Raleway" pitchFamily="2" charset="0"/>
              </a:rPr>
            </a:br>
            <a:r>
              <a:rPr lang="sv-SE" dirty="0">
                <a:latin typeface="Raleway" pitchFamily="2" charset="0"/>
              </a:rPr>
              <a:t>samma villkor som männen.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Kan inte hålla på och föda barn.</a:t>
            </a:r>
          </a:p>
        </p:txBody>
      </p:sp>
      <p:pic>
        <p:nvPicPr>
          <p:cNvPr id="6" name="Bildobjekt 5" descr="En bild som visar hand, finger, nagel, person&#10;&#10;Automatiskt genererad beskrivning">
            <a:extLst>
              <a:ext uri="{FF2B5EF4-FFF2-40B4-BE49-F238E27FC236}">
                <a16:creationId xmlns:a16="http://schemas.microsoft.com/office/drawing/2014/main" id="{09503E72-C010-F290-DCC0-03FF2F983F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2" r="23324"/>
          <a:stretch/>
        </p:blipFill>
        <p:spPr>
          <a:xfrm>
            <a:off x="7102411" y="867389"/>
            <a:ext cx="3054183" cy="532699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211499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4414D-4BA1-0A18-3091-0F77CAF46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427732-11ED-18CC-394B-54116F636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854" y="2205322"/>
            <a:ext cx="12192000" cy="1325563"/>
          </a:xfrm>
        </p:spPr>
        <p:txBody>
          <a:bodyPr>
            <a:noAutofit/>
          </a:bodyPr>
          <a:lstStyle/>
          <a:p>
            <a:r>
              <a:rPr lang="sv-SE" sz="2800" b="1" dirty="0">
                <a:uFill>
                  <a:solidFill>
                    <a:srgbClr val="000000"/>
                  </a:solidFill>
                </a:uFill>
                <a:latin typeface="Raleway" pitchFamily="2" charset="0"/>
                <a:cs typeface="Times New Roman" panose="02020603050405020304" pitchFamily="18" charset="0"/>
              </a:rPr>
              <a:t>Avslutning</a:t>
            </a:r>
            <a:endParaRPr lang="sv-SE" sz="2800" b="1" dirty="0">
              <a:latin typeface="Raleway" pitchFamily="2" charset="0"/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069EE83-480F-512F-675B-CCDFC566B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017" y="4260736"/>
            <a:ext cx="4402414" cy="3350382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sv-S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1800" dirty="0">
              <a:ln>
                <a:noFill/>
              </a:ln>
              <a:effectLst/>
              <a:uFill>
                <a:solidFill>
                  <a:srgbClr val="000000"/>
                </a:solidFill>
              </a:uFill>
              <a:latin typeface="Helvetica Neue"/>
              <a:ea typeface="Helvetica Neue"/>
              <a:cs typeface="Helvetica Neue"/>
            </a:endParaRPr>
          </a:p>
          <a:p>
            <a:endParaRPr lang="sv-SE" dirty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2D7F11C7-5C21-1613-4D4D-B61A92EB2187}"/>
              </a:ext>
            </a:extLst>
          </p:cNvPr>
          <p:cNvSpPr txBox="1"/>
          <p:nvPr/>
        </p:nvSpPr>
        <p:spPr>
          <a:xfrm>
            <a:off x="1547854" y="3101117"/>
            <a:ext cx="6700407" cy="2058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Kristendomen=en människosyn präglad av</a:t>
            </a:r>
            <a:br>
              <a:rPr lang="sv-SE" dirty="0">
                <a:latin typeface="Raleway" pitchFamily="2" charset="0"/>
              </a:rPr>
            </a:br>
            <a:r>
              <a:rPr lang="sv-SE" dirty="0">
                <a:latin typeface="Raleway" pitchFamily="2" charset="0"/>
              </a:rPr>
              <a:t>mer barmhärtighet i samhället.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Barn har räddats. 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Sårbara grupper fått hjälp. 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Skolor och sjukhus grundats.</a:t>
            </a:r>
          </a:p>
          <a:p>
            <a:pPr marL="285750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v-SE" dirty="0">
                <a:latin typeface="Raleway" pitchFamily="2" charset="0"/>
              </a:rPr>
              <a:t>Jämställdhet en naturlig del av kyrkan</a:t>
            </a:r>
          </a:p>
        </p:txBody>
      </p:sp>
      <p:pic>
        <p:nvPicPr>
          <p:cNvPr id="3" name="Bildobjekt 2" descr="En bild som visar person, nagel, finger, hand&#10;&#10;Automatiskt genererad beskrivning">
            <a:extLst>
              <a:ext uri="{FF2B5EF4-FFF2-40B4-BE49-F238E27FC236}">
                <a16:creationId xmlns:a16="http://schemas.microsoft.com/office/drawing/2014/main" id="{B99FD341-4417-6788-DDCA-EE2F9BBFB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309" y="1772695"/>
            <a:ext cx="3842029" cy="384202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Bildobjekt 4" descr="En bild som visar Människoansikte, person, klädsel, hud&#10;&#10;Automatiskt genererad beskrivning">
            <a:extLst>
              <a:ext uri="{FF2B5EF4-FFF2-40B4-BE49-F238E27FC236}">
                <a16:creationId xmlns:a16="http://schemas.microsoft.com/office/drawing/2014/main" id="{37F04037-B063-5194-0389-A9DB1CAE7D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6" t="9935" r="21604"/>
          <a:stretch/>
        </p:blipFill>
        <p:spPr>
          <a:xfrm>
            <a:off x="9405692" y="2198534"/>
            <a:ext cx="2854081" cy="415607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787494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4883</TotalTime>
  <Words>640</Words>
  <Application>Microsoft Office PowerPoint</Application>
  <PresentationFormat>Bredbild</PresentationFormat>
  <Paragraphs>140</Paragraphs>
  <Slides>23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Helvetica Neue</vt:lpstr>
      <vt:lpstr>Raleway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Förkristen tid</vt:lpstr>
      <vt:lpstr>Judarna</vt:lpstr>
      <vt:lpstr>PowerPoint-presentation</vt:lpstr>
      <vt:lpstr>PowerPoint-presentation</vt:lpstr>
      <vt:lpstr>Prolife-principer</vt:lpstr>
      <vt:lpstr>Medeltiden (500-1500)</vt:lpstr>
      <vt:lpstr>Renässansen &amp; Upplysningen (1500-1700-talen)</vt:lpstr>
      <vt:lpstr>Prolife-hjältar</vt:lpstr>
      <vt:lpstr>Missionseran (1800-talet)</vt:lpstr>
      <vt:lpstr>Modernismen (1900-talets början)</vt:lpstr>
      <vt:lpstr>Postmodernismen (1970-talet)</vt:lpstr>
      <vt:lpstr>Tre faktorer i modern tid som påverkat utvecklingen</vt:lpstr>
      <vt:lpstr>Den sexuella revolutionen</vt:lpstr>
      <vt:lpstr>Fosterskador (neurosedynskandalen)</vt:lpstr>
      <vt:lpstr>Feministrörelsen</vt:lpstr>
      <vt:lpstr>Avslutning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PROLIFE-utbildning</dc:title>
  <dc:creator>Cecilia Björfjell-Klingberg</dc:creator>
  <cp:lastModifiedBy>Cecilia B. Klingberg</cp:lastModifiedBy>
  <cp:revision>68</cp:revision>
  <dcterms:created xsi:type="dcterms:W3CDTF">2023-08-22T12:05:48Z</dcterms:created>
  <dcterms:modified xsi:type="dcterms:W3CDTF">2025-09-23T10:12:12Z</dcterms:modified>
</cp:coreProperties>
</file>